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5" r:id="rId3"/>
    <p:sldId id="262" r:id="rId4"/>
    <p:sldId id="274" r:id="rId5"/>
    <p:sldId id="263" r:id="rId6"/>
    <p:sldId id="264" r:id="rId7"/>
    <p:sldId id="266" r:id="rId8"/>
    <p:sldId id="270" r:id="rId9"/>
    <p:sldId id="268" r:id="rId10"/>
    <p:sldId id="267" r:id="rId11"/>
    <p:sldId id="272" r:id="rId12"/>
    <p:sldId id="269" r:id="rId13"/>
    <p:sldId id="275" r:id="rId14"/>
    <p:sldId id="276" r:id="rId15"/>
    <p:sldId id="277" r:id="rId16"/>
    <p:sldId id="278" r:id="rId17"/>
    <p:sldId id="265" r:id="rId18"/>
    <p:sldId id="282" r:id="rId19"/>
    <p:sldId id="280" r:id="rId20"/>
    <p:sldId id="279" r:id="rId21"/>
    <p:sldId id="281" r:id="rId22"/>
    <p:sldId id="28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95"/>
  </p:normalViewPr>
  <p:slideViewPr>
    <p:cSldViewPr snapToGrid="0">
      <p:cViewPr varScale="1">
        <p:scale>
          <a:sx n="107" d="100"/>
          <a:sy n="107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A1709-FD12-E34D-BF51-9BCC3D6A4DC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EEF-7E2C-894B-ACBF-D9ADBE69C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4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EEF-7E2C-894B-ACBF-D9ADBE69C9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gdp.ucsd.edu</a:t>
            </a:r>
            <a:r>
              <a:rPr lang="en-US" dirty="0"/>
              <a:t>/</a:t>
            </a:r>
            <a:r>
              <a:rPr lang="en-US" dirty="0" err="1"/>
              <a:t>ldl</a:t>
            </a:r>
            <a:r>
              <a:rPr lang="en-US" dirty="0"/>
              <a:t>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EEF-7E2C-894B-ACBF-D9ADBE69C9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www.aoml.noaa.gov</a:t>
            </a:r>
            <a:r>
              <a:rPr lang="en-US" dirty="0"/>
              <a:t>/</a:t>
            </a:r>
            <a:r>
              <a:rPr lang="en-US" dirty="0" err="1"/>
              <a:t>phod</a:t>
            </a:r>
            <a:r>
              <a:rPr lang="en-US" dirty="0"/>
              <a:t>/</a:t>
            </a:r>
            <a:r>
              <a:rPr lang="en-US" dirty="0" err="1"/>
              <a:t>gdp</a:t>
            </a:r>
            <a:r>
              <a:rPr lang="en-US" dirty="0"/>
              <a:t>/</a:t>
            </a:r>
            <a:r>
              <a:rPr lang="en-US" dirty="0" err="1"/>
              <a:t>mean_velocity.php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EEF-7E2C-894B-ACBF-D9ADBE69C9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6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17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7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5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0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5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41BE46F-4A00-DF49-903C-A6DE9F850A95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227D2F8-C4A0-0348-A6DA-4AAA2C087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0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dp.ucsd.edu/ld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5A1E-026E-9455-D156-FA02D49D5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 8-1</a:t>
            </a:r>
            <a:br>
              <a:rPr lang="en-US" dirty="0"/>
            </a:br>
            <a:r>
              <a:rPr lang="en-US" dirty="0"/>
              <a:t>Thermodynamics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22373-E027-6FC1-4A82-82F659494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185C: Introduction to Numerical Ocean Modeling</a:t>
            </a:r>
          </a:p>
        </p:txBody>
      </p:sp>
    </p:spTree>
    <p:extLst>
      <p:ext uri="{BB962C8B-B14F-4D97-AF65-F5344CB8AC3E}">
        <p14:creationId xmlns:p14="http://schemas.microsoft.com/office/powerpoint/2010/main" val="2158028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EFEC-DFCF-0790-587B-6ECCF4D7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6464B-2AD4-881A-529E-0EC4FE402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/>
          <a:lstStyle/>
          <a:p>
            <a:r>
              <a:rPr lang="en-US" dirty="0"/>
              <a:t>An Eulerian derivative measures how a property changes through time </a:t>
            </a:r>
            <a:r>
              <a:rPr lang="en-US" i="1" dirty="0"/>
              <a:t>at a single location</a:t>
            </a:r>
            <a:endParaRPr lang="en-US" dirty="0"/>
          </a:p>
          <a:p>
            <a:r>
              <a:rPr lang="en-US" dirty="0"/>
              <a:t>Instruments attached to structures are subject to changes from incoming currents and from local variables</a:t>
            </a:r>
          </a:p>
        </p:txBody>
      </p:sp>
      <p:pic>
        <p:nvPicPr>
          <p:cNvPr id="3074" name="Picture 2" descr="An acoustic tide gauge on the coast of Tasmania, Australia">
            <a:extLst>
              <a:ext uri="{FF2B5EF4-FFF2-40B4-BE49-F238E27FC236}">
                <a16:creationId xmlns:a16="http://schemas.microsoft.com/office/drawing/2014/main" id="{6CB8CAD0-732C-DB13-557E-50CB59224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301" y="1253331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65780-305C-26ED-07B6-4F9044618122}"/>
              </a:ext>
            </a:extLst>
          </p:cNvPr>
          <p:cNvSpPr txBox="1"/>
          <p:nvPr/>
        </p:nvSpPr>
        <p:spPr>
          <a:xfrm>
            <a:off x="5503129" y="5674746"/>
            <a:ext cx="622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Instruments at the end of a pier a.k.a. an Eulerian instrument </a:t>
            </a:r>
          </a:p>
        </p:txBody>
      </p:sp>
    </p:spTree>
    <p:extLst>
      <p:ext uri="{BB962C8B-B14F-4D97-AF65-F5344CB8AC3E}">
        <p14:creationId xmlns:p14="http://schemas.microsoft.com/office/powerpoint/2010/main" val="142150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148C-0C6B-BBE4-07DC-DD3F617A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This: A Slanted Ramp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14D78EA-9F22-1B7A-D46F-BEE07D09DC6E}"/>
              </a:ext>
            </a:extLst>
          </p:cNvPr>
          <p:cNvSpPr/>
          <p:nvPr/>
        </p:nvSpPr>
        <p:spPr>
          <a:xfrm rot="537467">
            <a:off x="976437" y="2796538"/>
            <a:ext cx="10020759" cy="46270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80023B3-0C09-6B37-4082-00DB20541BB4}"/>
              </a:ext>
            </a:extLst>
          </p:cNvPr>
          <p:cNvSpPr/>
          <p:nvPr/>
        </p:nvSpPr>
        <p:spPr>
          <a:xfrm rot="550287">
            <a:off x="3878906" y="2540557"/>
            <a:ext cx="1024501" cy="462708"/>
          </a:xfrm>
          <a:prstGeom prst="cube">
            <a:avLst/>
          </a:prstGeom>
          <a:gradFill>
            <a:gsLst>
              <a:gs pos="68000">
                <a:srgbClr val="8A3342"/>
              </a:gs>
              <a:gs pos="100000">
                <a:srgbClr val="8A3342">
                  <a:lumMod val="98795"/>
                  <a:lumOff val="1205"/>
                </a:srgbClr>
              </a:gs>
              <a:gs pos="0">
                <a:schemeClr val="bg1">
                  <a:lumMod val="50000"/>
                  <a:lumOff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CA8730-92D9-0210-6B9F-9E3AC2E61BFD}"/>
              </a:ext>
            </a:extLst>
          </p:cNvPr>
          <p:cNvCxnSpPr>
            <a:cxnSpLocks/>
          </p:cNvCxnSpPr>
          <p:nvPr/>
        </p:nvCxnSpPr>
        <p:spPr>
          <a:xfrm>
            <a:off x="5995913" y="2369843"/>
            <a:ext cx="1542197" cy="226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2E556C-51FA-94E3-0ADF-8A067BBD9FC5}"/>
              </a:ext>
            </a:extLst>
          </p:cNvPr>
          <p:cNvSpPr txBox="1"/>
          <p:nvPr/>
        </p:nvSpPr>
        <p:spPr>
          <a:xfrm>
            <a:off x="4264248" y="1478639"/>
            <a:ext cx="627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Slanted ramp induces a background velocity </a:t>
            </a:r>
            <a:r>
              <a:rPr lang="en-US" sz="2400" b="1" dirty="0"/>
              <a:t>u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507F9-8518-2602-3D98-C58DB1605E02}"/>
              </a:ext>
            </a:extLst>
          </p:cNvPr>
          <p:cNvSpPr txBox="1"/>
          <p:nvPr/>
        </p:nvSpPr>
        <p:spPr>
          <a:xfrm>
            <a:off x="6640260" y="21333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66E5F-9A73-D28A-342C-13D9C727D069}"/>
                  </a:ext>
                </a:extLst>
              </p:cNvPr>
              <p:cNvSpPr txBox="1"/>
              <p:nvPr/>
            </p:nvSpPr>
            <p:spPr>
              <a:xfrm>
                <a:off x="3753104" y="5145881"/>
                <a:ext cx="360541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66E5F-9A73-D28A-342C-13D9C727D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04" y="5145881"/>
                <a:ext cx="3605411" cy="819263"/>
              </a:xfrm>
              <a:prstGeom prst="rect">
                <a:avLst/>
              </a:prstGeom>
              <a:blipFill>
                <a:blip r:embed="rId3"/>
                <a:stretch>
                  <a:fillRect l="-2105" r="-1754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DF3D7-7691-E6F5-F807-E1D7326D7737}"/>
                  </a:ext>
                </a:extLst>
              </p:cNvPr>
              <p:cNvSpPr txBox="1"/>
              <p:nvPr/>
            </p:nvSpPr>
            <p:spPr>
              <a:xfrm>
                <a:off x="804743" y="3389193"/>
                <a:ext cx="529125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At a given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</a:p>
              <a:p>
                <a:r>
                  <a:rPr lang="en-US" sz="2400" dirty="0"/>
                  <a:t>the change in temperature depends 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background velocity </a:t>
                </a:r>
                <a:r>
                  <a:rPr lang="en-US" sz="2400" b="1" dirty="0"/>
                  <a:t>u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gradient in temperature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DF3D7-7691-E6F5-F807-E1D7326D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43" y="3389193"/>
                <a:ext cx="5291257" cy="1569660"/>
              </a:xfrm>
              <a:prstGeom prst="rect">
                <a:avLst/>
              </a:prstGeom>
              <a:blipFill>
                <a:blip r:embed="rId4"/>
                <a:stretch>
                  <a:fillRect l="-1914" t="-2400" r="-718" b="-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8CEF9-EE01-47FA-69C1-B26E28387E12}"/>
                  </a:ext>
                </a:extLst>
              </p:cNvPr>
              <p:cNvSpPr txBox="1"/>
              <p:nvPr/>
            </p:nvSpPr>
            <p:spPr>
              <a:xfrm>
                <a:off x="6767011" y="3616028"/>
                <a:ext cx="612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8CEF9-EE01-47FA-69C1-B26E2838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11" y="3616028"/>
                <a:ext cx="612796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4F697-0F78-AC7D-2AF1-137A9E50505F}"/>
              </a:ext>
            </a:extLst>
          </p:cNvPr>
          <p:cNvCxnSpPr/>
          <p:nvPr/>
        </p:nvCxnSpPr>
        <p:spPr>
          <a:xfrm>
            <a:off x="6959578" y="3429000"/>
            <a:ext cx="0" cy="2627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7B6F589A-852A-BF3C-F37C-3D30EEA0E553}"/>
              </a:ext>
            </a:extLst>
          </p:cNvPr>
          <p:cNvSpPr/>
          <p:nvPr/>
        </p:nvSpPr>
        <p:spPr>
          <a:xfrm rot="550287">
            <a:off x="4777243" y="2678006"/>
            <a:ext cx="1024501" cy="462708"/>
          </a:xfrm>
          <a:prstGeom prst="cube">
            <a:avLst/>
          </a:prstGeom>
          <a:gradFill>
            <a:gsLst>
              <a:gs pos="14000">
                <a:srgbClr val="8A3342"/>
              </a:gs>
              <a:gs pos="0">
                <a:srgbClr val="8A3342">
                  <a:lumMod val="98795"/>
                  <a:lumOff val="1205"/>
                </a:srgbClr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2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9625-F578-7489-EEA1-0BB5CD95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B7FC79-CE37-12C5-8E46-9966A10891E7}"/>
                  </a:ext>
                </a:extLst>
              </p:cNvPr>
              <p:cNvSpPr txBox="1"/>
              <p:nvPr/>
            </p:nvSpPr>
            <p:spPr>
              <a:xfrm>
                <a:off x="1614607" y="1833670"/>
                <a:ext cx="2902654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B7FC79-CE37-12C5-8E46-9966A1089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07" y="1833670"/>
                <a:ext cx="2902654" cy="819263"/>
              </a:xfrm>
              <a:prstGeom prst="rect">
                <a:avLst/>
              </a:prstGeom>
              <a:blipFill>
                <a:blip r:embed="rId2"/>
                <a:stretch>
                  <a:fillRect l="-2620" r="-218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26CFF3-F8DC-6014-D544-E3B2223FB18E}"/>
              </a:ext>
            </a:extLst>
          </p:cNvPr>
          <p:cNvSpPr txBox="1"/>
          <p:nvPr/>
        </p:nvSpPr>
        <p:spPr>
          <a:xfrm>
            <a:off x="5509297" y="1678177"/>
            <a:ext cx="521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If any other changes are occurring as the cube floats by, then they also influence the right side of the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E958F-C20C-5CB6-54D9-E6557F8B13B1}"/>
              </a:ext>
            </a:extLst>
          </p:cNvPr>
          <p:cNvSpPr txBox="1"/>
          <p:nvPr/>
        </p:nvSpPr>
        <p:spPr>
          <a:xfrm>
            <a:off x="832757" y="3184071"/>
            <a:ext cx="4446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Often, we write this equation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E7C62-9A4C-A454-CC19-28EDDFD24575}"/>
                  </a:ext>
                </a:extLst>
              </p:cNvPr>
              <p:cNvSpPr txBox="1"/>
              <p:nvPr/>
            </p:nvSpPr>
            <p:spPr>
              <a:xfrm>
                <a:off x="4140059" y="3840751"/>
                <a:ext cx="2556404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E7C62-9A4C-A454-CC19-28EDDFD24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59" y="3840751"/>
                <a:ext cx="2556404" cy="819263"/>
              </a:xfrm>
              <a:prstGeom prst="rect">
                <a:avLst/>
              </a:prstGeom>
              <a:blipFill>
                <a:blip r:embed="rId3"/>
                <a:stretch>
                  <a:fillRect l="-2463" r="-2463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246590-F4D0-CAC5-D450-EFB0C0893DF1}"/>
              </a:ext>
            </a:extLst>
          </p:cNvPr>
          <p:cNvCxnSpPr>
            <a:cxnSpLocks/>
          </p:cNvCxnSpPr>
          <p:nvPr/>
        </p:nvCxnSpPr>
        <p:spPr>
          <a:xfrm flipV="1">
            <a:off x="3377028" y="4660014"/>
            <a:ext cx="692274" cy="683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80CB6A-FEB8-B9A3-1D69-F2780C40EDF4}"/>
              </a:ext>
            </a:extLst>
          </p:cNvPr>
          <p:cNvSpPr txBox="1"/>
          <p:nvPr/>
        </p:nvSpPr>
        <p:spPr>
          <a:xfrm>
            <a:off x="365367" y="5297509"/>
            <a:ext cx="3854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Lagrangian</a:t>
            </a:r>
            <a:r>
              <a:rPr lang="en-US" sz="2400" dirty="0"/>
              <a:t> Derivative takes into account…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629C2-FCD2-7DC4-78AC-F9147A9E41C9}"/>
              </a:ext>
            </a:extLst>
          </p:cNvPr>
          <p:cNvSpPr txBox="1"/>
          <p:nvPr/>
        </p:nvSpPr>
        <p:spPr>
          <a:xfrm>
            <a:off x="4369730" y="5208872"/>
            <a:ext cx="2129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…changes that happen locally….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A706A-ECF1-3414-930A-4DA12F4BC008}"/>
              </a:ext>
            </a:extLst>
          </p:cNvPr>
          <p:cNvSpPr txBox="1"/>
          <p:nvPr/>
        </p:nvSpPr>
        <p:spPr>
          <a:xfrm>
            <a:off x="6799819" y="5112842"/>
            <a:ext cx="2845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and changes that occur as a result of </a:t>
            </a:r>
            <a:r>
              <a:rPr lang="en-US" sz="2400" dirty="0">
                <a:solidFill>
                  <a:srgbClr val="00B0F0"/>
                </a:solidFill>
              </a:rPr>
              <a:t>advection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91740-7483-2577-BD48-FA8931E31FDA}"/>
              </a:ext>
            </a:extLst>
          </p:cNvPr>
          <p:cNvSpPr txBox="1"/>
          <p:nvPr/>
        </p:nvSpPr>
        <p:spPr>
          <a:xfrm>
            <a:off x="8478310" y="459614"/>
            <a:ext cx="3159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a.k.a. the Total Derivative</a:t>
            </a:r>
          </a:p>
          <a:p>
            <a:r>
              <a:rPr lang="en-US" dirty="0"/>
              <a:t>a.k.a. the Material Derivative</a:t>
            </a:r>
          </a:p>
          <a:p>
            <a:r>
              <a:rPr lang="en-US" dirty="0"/>
              <a:t>a.k.a. the Advective Derivative</a:t>
            </a:r>
          </a:p>
        </p:txBody>
      </p:sp>
    </p:spTree>
    <p:extLst>
      <p:ext uri="{BB962C8B-B14F-4D97-AF65-F5344CB8AC3E}">
        <p14:creationId xmlns:p14="http://schemas.microsoft.com/office/powerpoint/2010/main" val="185821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A99B-22CC-E1EE-2F94-69BCB272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2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Thermodynamics in 3D</a:t>
            </a:r>
          </a:p>
        </p:txBody>
      </p:sp>
    </p:spTree>
    <p:extLst>
      <p:ext uri="{BB962C8B-B14F-4D97-AF65-F5344CB8AC3E}">
        <p14:creationId xmlns:p14="http://schemas.microsoft.com/office/powerpoint/2010/main" val="194621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B4E7A-3F11-EC30-42EB-D78EA50F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059"/>
            <a:ext cx="12191999" cy="5460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31779-767E-A1EC-C119-E63957D7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small cube of water 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0E5E9EDA-FE81-8DD1-F8C2-4990735D9B71}"/>
              </a:ext>
            </a:extLst>
          </p:cNvPr>
          <p:cNvSpPr/>
          <p:nvPr/>
        </p:nvSpPr>
        <p:spPr>
          <a:xfrm>
            <a:off x="4121682" y="5057995"/>
            <a:ext cx="961306" cy="924376"/>
          </a:xfrm>
          <a:prstGeom prst="cube">
            <a:avLst/>
          </a:prstGeom>
          <a:noFill/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BC690-EE13-9979-0666-264566C929D6}"/>
              </a:ext>
            </a:extLst>
          </p:cNvPr>
          <p:cNvCxnSpPr>
            <a:cxnSpLocks/>
          </p:cNvCxnSpPr>
          <p:nvPr/>
        </p:nvCxnSpPr>
        <p:spPr>
          <a:xfrm>
            <a:off x="3227293" y="5520183"/>
            <a:ext cx="743030" cy="0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A739AC-83D3-9B5C-40A0-B2511C36B9F8}"/>
              </a:ext>
            </a:extLst>
          </p:cNvPr>
          <p:cNvSpPr txBox="1"/>
          <p:nvPr/>
        </p:nvSpPr>
        <p:spPr>
          <a:xfrm>
            <a:off x="1232250" y="5258573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Little Cube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BF1E4F2-521D-9F00-9C8A-D773A5801F5E}"/>
              </a:ext>
            </a:extLst>
          </p:cNvPr>
          <p:cNvSpPr/>
          <p:nvPr/>
        </p:nvSpPr>
        <p:spPr>
          <a:xfrm>
            <a:off x="8550247" y="4163558"/>
            <a:ext cx="961306" cy="924376"/>
          </a:xfrm>
          <a:prstGeom prst="cube">
            <a:avLst/>
          </a:prstGeom>
          <a:noFill/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D3F7BF0-E511-063C-4A8B-C710FFCAA14B}"/>
              </a:ext>
            </a:extLst>
          </p:cNvPr>
          <p:cNvCxnSpPr/>
          <p:nvPr/>
        </p:nvCxnSpPr>
        <p:spPr>
          <a:xfrm flipV="1">
            <a:off x="5082988" y="4625746"/>
            <a:ext cx="3467259" cy="632827"/>
          </a:xfrm>
          <a:prstGeom prst="curvedConnector3">
            <a:avLst>
              <a:gd name="adj1" fmla="val 31384"/>
            </a:avLst>
          </a:prstGeom>
          <a:ln w="317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50AB33-CEC1-EC35-CCA8-6ADF1B21F2B8}"/>
              </a:ext>
            </a:extLst>
          </p:cNvPr>
          <p:cNvSpPr txBox="1"/>
          <p:nvPr/>
        </p:nvSpPr>
        <p:spPr>
          <a:xfrm>
            <a:off x="6326541" y="4809540"/>
            <a:ext cx="157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alpha val="29090"/>
                  </a:schemeClr>
                </a:solidFill>
              </a:rPr>
              <a:t>Particle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976F74-E9AE-692D-6CC5-3B1F2C5F119F}"/>
                  </a:ext>
                </a:extLst>
              </p:cNvPr>
              <p:cNvSpPr txBox="1"/>
              <p:nvPr/>
            </p:nvSpPr>
            <p:spPr>
              <a:xfrm>
                <a:off x="5571564" y="5424941"/>
                <a:ext cx="3533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Velocity: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976F74-E9AE-692D-6CC5-3B1F2C5F1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564" y="5424941"/>
                <a:ext cx="3533468" cy="523220"/>
              </a:xfrm>
              <a:prstGeom prst="rect">
                <a:avLst/>
              </a:prstGeom>
              <a:blipFill>
                <a:blip r:embed="rId3"/>
                <a:stretch>
                  <a:fillRect l="-3571" t="-14286" r="-1071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D8C11-BD1D-75F0-959A-07DD4AFFE683}"/>
                  </a:ext>
                </a:extLst>
              </p:cNvPr>
              <p:cNvSpPr txBox="1"/>
              <p:nvPr/>
            </p:nvSpPr>
            <p:spPr>
              <a:xfrm>
                <a:off x="3986594" y="4455597"/>
                <a:ext cx="4746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D8C11-BD1D-75F0-959A-07DD4AFFE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594" y="4455597"/>
                <a:ext cx="474617" cy="553998"/>
              </a:xfrm>
              <a:prstGeom prst="rect">
                <a:avLst/>
              </a:prstGeom>
              <a:blipFill>
                <a:blip r:embed="rId4"/>
                <a:stretch>
                  <a:fillRect l="-15385" r="-769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18B9C6-9410-DFA9-42B8-D41273496238}"/>
                  </a:ext>
                </a:extLst>
              </p:cNvPr>
              <p:cNvSpPr txBox="1"/>
              <p:nvPr/>
            </p:nvSpPr>
            <p:spPr>
              <a:xfrm>
                <a:off x="8075630" y="3988564"/>
                <a:ext cx="4853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18B9C6-9410-DFA9-42B8-D4127349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30" y="3988564"/>
                <a:ext cx="485326" cy="553998"/>
              </a:xfrm>
              <a:prstGeom prst="rect">
                <a:avLst/>
              </a:prstGeom>
              <a:blipFill>
                <a:blip r:embed="rId5"/>
                <a:stretch>
                  <a:fillRect l="-21053" r="-105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42ABC8-A76A-7A9A-EB36-2B90E5992A3C}"/>
              </a:ext>
            </a:extLst>
          </p:cNvPr>
          <p:cNvCxnSpPr/>
          <p:nvPr/>
        </p:nvCxnSpPr>
        <p:spPr>
          <a:xfrm>
            <a:off x="309282" y="5781793"/>
            <a:ext cx="0" cy="65934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23871D-E523-612D-8946-0639EE8029BF}"/>
              </a:ext>
            </a:extLst>
          </p:cNvPr>
          <p:cNvCxnSpPr>
            <a:cxnSpLocks/>
          </p:cNvCxnSpPr>
          <p:nvPr/>
        </p:nvCxnSpPr>
        <p:spPr>
          <a:xfrm flipH="1">
            <a:off x="309282" y="6441141"/>
            <a:ext cx="546847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BB0D93-D42A-0518-726C-CBF91B211E9F}"/>
              </a:ext>
            </a:extLst>
          </p:cNvPr>
          <p:cNvCxnSpPr>
            <a:cxnSpLocks/>
          </p:cNvCxnSpPr>
          <p:nvPr/>
        </p:nvCxnSpPr>
        <p:spPr>
          <a:xfrm flipH="1">
            <a:off x="309282" y="6103549"/>
            <a:ext cx="409149" cy="337592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FD7EC2-068B-DDDE-74A0-4C73443725AA}"/>
                  </a:ext>
                </a:extLst>
              </p:cNvPr>
              <p:cNvSpPr txBox="1"/>
              <p:nvPr/>
            </p:nvSpPr>
            <p:spPr>
              <a:xfrm>
                <a:off x="890015" y="6172200"/>
                <a:ext cx="2753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FD7EC2-068B-DDDE-74A0-4C7344372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5" y="6172200"/>
                <a:ext cx="275396" cy="430887"/>
              </a:xfrm>
              <a:prstGeom prst="rect">
                <a:avLst/>
              </a:prstGeom>
              <a:blipFill>
                <a:blip r:embed="rId6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434231-E479-7950-8CD6-9EC9A5E0310F}"/>
                  </a:ext>
                </a:extLst>
              </p:cNvPr>
              <p:cNvSpPr txBox="1"/>
              <p:nvPr/>
            </p:nvSpPr>
            <p:spPr>
              <a:xfrm>
                <a:off x="757887" y="5672662"/>
                <a:ext cx="2802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434231-E479-7950-8CD6-9EC9A5E0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7" y="5672662"/>
                <a:ext cx="280270" cy="430887"/>
              </a:xfrm>
              <a:prstGeom prst="rect">
                <a:avLst/>
              </a:prstGeom>
              <a:blipFill>
                <a:blip r:embed="rId7"/>
                <a:stretch>
                  <a:fillRect l="-30435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B0C53D-59AB-4FE6-92C5-B7CF79E17E1A}"/>
                  </a:ext>
                </a:extLst>
              </p:cNvPr>
              <p:cNvSpPr txBox="1"/>
              <p:nvPr/>
            </p:nvSpPr>
            <p:spPr>
              <a:xfrm>
                <a:off x="178661" y="5303910"/>
                <a:ext cx="2530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B0C53D-59AB-4FE6-92C5-B7CF79E17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61" y="5303910"/>
                <a:ext cx="253018" cy="430887"/>
              </a:xfrm>
              <a:prstGeom prst="rect">
                <a:avLst/>
              </a:prstGeom>
              <a:blipFill>
                <a:blip r:embed="rId8"/>
                <a:stretch>
                  <a:fillRect l="-13636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EA4C-C8FB-B12B-F1F1-5EAB3D09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Derivative in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36921E-3BE2-A73C-A083-427C011A2520}"/>
                  </a:ext>
                </a:extLst>
              </p:cNvPr>
              <p:cNvSpPr txBox="1"/>
              <p:nvPr/>
            </p:nvSpPr>
            <p:spPr>
              <a:xfrm>
                <a:off x="1217244" y="1913979"/>
                <a:ext cx="7257284" cy="1148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36921E-3BE2-A73C-A083-427C011A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44" y="1913979"/>
                <a:ext cx="7257284" cy="1148071"/>
              </a:xfrm>
              <a:prstGeom prst="rect">
                <a:avLst/>
              </a:prstGeom>
              <a:blipFill>
                <a:blip r:embed="rId2"/>
                <a:stretch>
                  <a:fillRect t="-109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372FDE-851E-6703-2374-0C78EFF8B8FC}"/>
                  </a:ext>
                </a:extLst>
              </p:cNvPr>
              <p:cNvSpPr txBox="1"/>
              <p:nvPr/>
            </p:nvSpPr>
            <p:spPr>
              <a:xfrm>
                <a:off x="237530" y="4433411"/>
                <a:ext cx="7257284" cy="1053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∇T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372FDE-851E-6703-2374-0C78EFF8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30" y="4433411"/>
                <a:ext cx="7257284" cy="1053430"/>
              </a:xfrm>
              <a:prstGeom prst="rect">
                <a:avLst/>
              </a:prstGeom>
              <a:blipFill>
                <a:blip r:embed="rId3"/>
                <a:stretch>
                  <a:fillRect b="-1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136A39-581E-67CF-7B36-DE0739170777}"/>
                  </a:ext>
                </a:extLst>
              </p:cNvPr>
              <p:cNvSpPr txBox="1"/>
              <p:nvPr/>
            </p:nvSpPr>
            <p:spPr>
              <a:xfrm>
                <a:off x="1923215" y="3173695"/>
                <a:ext cx="7257284" cy="1148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136A39-581E-67CF-7B36-DE0739170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215" y="3173695"/>
                <a:ext cx="7257284" cy="1148071"/>
              </a:xfrm>
              <a:prstGeom prst="rect">
                <a:avLst/>
              </a:prstGeom>
              <a:blipFill>
                <a:blip r:embed="rId4"/>
                <a:stretch>
                  <a:fillRect t="-1099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4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029E-F7EE-E88D-2195-7A35982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Ocean 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CF8305-FF5F-C64C-38D2-FDD2C93E8459}"/>
                  </a:ext>
                </a:extLst>
              </p:cNvPr>
              <p:cNvSpPr txBox="1"/>
              <p:nvPr/>
            </p:nvSpPr>
            <p:spPr>
              <a:xfrm>
                <a:off x="1948543" y="1690688"/>
                <a:ext cx="7257284" cy="1111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∇T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CF8305-FF5F-C64C-38D2-FDD2C93E8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43" y="1690688"/>
                <a:ext cx="7257284" cy="1111651"/>
              </a:xfrm>
              <a:prstGeom prst="rect">
                <a:avLst/>
              </a:prstGeom>
              <a:blipFill>
                <a:blip r:embed="rId2"/>
                <a:stretch>
                  <a:fillRect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0D6F163-AB8E-7B3F-5009-0542A126601B}"/>
              </a:ext>
            </a:extLst>
          </p:cNvPr>
          <p:cNvSpPr txBox="1"/>
          <p:nvPr/>
        </p:nvSpPr>
        <p:spPr>
          <a:xfrm>
            <a:off x="838200" y="3016251"/>
            <a:ext cx="286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change in temperature at a given location is associated with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21A46-6885-E1C2-BA22-E0A8398E5B94}"/>
              </a:ext>
            </a:extLst>
          </p:cNvPr>
          <p:cNvSpPr txBox="1"/>
          <p:nvPr/>
        </p:nvSpPr>
        <p:spPr>
          <a:xfrm>
            <a:off x="838200" y="4679729"/>
            <a:ext cx="79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heat equation is typically written in terms of the </a:t>
            </a:r>
            <a:r>
              <a:rPr lang="en-US" dirty="0" err="1"/>
              <a:t>Lagrangian</a:t>
            </a:r>
            <a:r>
              <a:rPr lang="en-US" dirty="0"/>
              <a:t> derivative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42D7AA-18E3-DF43-A785-4905C4646A43}"/>
                  </a:ext>
                </a:extLst>
              </p:cNvPr>
              <p:cNvSpPr txBox="1"/>
              <p:nvPr/>
            </p:nvSpPr>
            <p:spPr>
              <a:xfrm>
                <a:off x="1344386" y="5093732"/>
                <a:ext cx="7257284" cy="1111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42D7AA-18E3-DF43-A785-4905C4646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86" y="5093732"/>
                <a:ext cx="7257284" cy="1111651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11C9E21-C65B-3809-CE34-1150AAF288DE}"/>
              </a:ext>
            </a:extLst>
          </p:cNvPr>
          <p:cNvSpPr txBox="1"/>
          <p:nvPr/>
        </p:nvSpPr>
        <p:spPr>
          <a:xfrm>
            <a:off x="4272643" y="2848505"/>
            <a:ext cx="1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advected temperature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EA413-49CC-B864-37C3-7A87560D0FBD}"/>
              </a:ext>
            </a:extLst>
          </p:cNvPr>
          <p:cNvSpPr txBox="1"/>
          <p:nvPr/>
        </p:nvSpPr>
        <p:spPr>
          <a:xfrm>
            <a:off x="6302829" y="3039134"/>
            <a:ext cx="182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diffusion…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9BC75-4F2C-C516-005E-E67FEF313745}"/>
              </a:ext>
            </a:extLst>
          </p:cNvPr>
          <p:cNvSpPr txBox="1"/>
          <p:nvPr/>
        </p:nvSpPr>
        <p:spPr>
          <a:xfrm>
            <a:off x="8126186" y="3006099"/>
            <a:ext cx="297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other sources such as solar radiation, sea ice formation, radiative cooling,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4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2954-3F20-A7F9-82B2-9BF887EA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403B-BED1-8BB7-32FD-61AE7B38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415"/>
            <a:ext cx="6525090" cy="50144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water is put under pressure, it changes temperature </a:t>
            </a:r>
            <a:r>
              <a:rPr lang="en-US" i="1" dirty="0"/>
              <a:t>adiabatically</a:t>
            </a:r>
          </a:p>
          <a:p>
            <a:pPr lvl="1"/>
            <a:r>
              <a:rPr lang="en-US" i="1" dirty="0"/>
              <a:t>Adiabatic = without exchange of heat</a:t>
            </a:r>
          </a:p>
          <a:p>
            <a:r>
              <a:rPr lang="en-US" dirty="0"/>
              <a:t>Water with the same temperature at two different depths does not have the same amount of heat (🤔)</a:t>
            </a:r>
          </a:p>
          <a:p>
            <a:r>
              <a:rPr lang="en-US" dirty="0"/>
              <a:t>For honest comparison, use potential temperature - </a:t>
            </a:r>
            <a:r>
              <a:rPr lang="en-US" i="1" dirty="0"/>
              <a:t>the temperature a parcel would have if it were brought to the surface adiabatically</a:t>
            </a:r>
          </a:p>
          <a:p>
            <a:r>
              <a:rPr lang="en-US" dirty="0"/>
              <a:t>PT is not affected by dynamics and easier to track in the ocean (otherwise a model would need to compute adiabatic changes to temperature)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1440E-8005-43A5-6992-0774F45A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90" y="191407"/>
            <a:ext cx="4603738" cy="65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2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029E-F7EE-E88D-2195-7A35982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Ocean Heat Equation (Revised)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CF8305-FF5F-C64C-38D2-FDD2C93E8459}"/>
                  </a:ext>
                </a:extLst>
              </p:cNvPr>
              <p:cNvSpPr txBox="1"/>
              <p:nvPr/>
            </p:nvSpPr>
            <p:spPr>
              <a:xfrm>
                <a:off x="1948543" y="1690688"/>
                <a:ext cx="7257284" cy="1266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CF8305-FF5F-C64C-38D2-FDD2C93E8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43" y="1690688"/>
                <a:ext cx="7257284" cy="1266116"/>
              </a:xfrm>
              <a:prstGeom prst="rect">
                <a:avLst/>
              </a:prstGeom>
              <a:blipFill>
                <a:blip r:embed="rId2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0D6F163-AB8E-7B3F-5009-0542A126601B}"/>
              </a:ext>
            </a:extLst>
          </p:cNvPr>
          <p:cNvSpPr txBox="1"/>
          <p:nvPr/>
        </p:nvSpPr>
        <p:spPr>
          <a:xfrm>
            <a:off x="838200" y="3016251"/>
            <a:ext cx="286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change in temperature at a given location is associated with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21A46-6885-E1C2-BA22-E0A8398E5B94}"/>
              </a:ext>
            </a:extLst>
          </p:cNvPr>
          <p:cNvSpPr txBox="1"/>
          <p:nvPr/>
        </p:nvSpPr>
        <p:spPr>
          <a:xfrm>
            <a:off x="838200" y="4679729"/>
            <a:ext cx="7922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heat equation is typically written in terms of the </a:t>
            </a:r>
            <a:r>
              <a:rPr lang="en-US" dirty="0" err="1"/>
              <a:t>Lagrangian</a:t>
            </a:r>
            <a:r>
              <a:rPr lang="en-US" dirty="0"/>
              <a:t> derivative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42D7AA-18E3-DF43-A785-4905C4646A43}"/>
                  </a:ext>
                </a:extLst>
              </p:cNvPr>
              <p:cNvSpPr txBox="1"/>
              <p:nvPr/>
            </p:nvSpPr>
            <p:spPr>
              <a:xfrm>
                <a:off x="1344386" y="5093732"/>
                <a:ext cx="7257284" cy="1266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42D7AA-18E3-DF43-A785-4905C4646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86" y="5093732"/>
                <a:ext cx="7257284" cy="1266116"/>
              </a:xfrm>
              <a:prstGeom prst="rect">
                <a:avLst/>
              </a:prstGeom>
              <a:blipFill>
                <a:blip r:embed="rId3"/>
                <a:stretch>
                  <a:fillRect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11C9E21-C65B-3809-CE34-1150AAF288DE}"/>
              </a:ext>
            </a:extLst>
          </p:cNvPr>
          <p:cNvSpPr txBox="1"/>
          <p:nvPr/>
        </p:nvSpPr>
        <p:spPr>
          <a:xfrm>
            <a:off x="4272643" y="2848505"/>
            <a:ext cx="1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advected temperature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EA413-49CC-B864-37C3-7A87560D0FBD}"/>
              </a:ext>
            </a:extLst>
          </p:cNvPr>
          <p:cNvSpPr txBox="1"/>
          <p:nvPr/>
        </p:nvSpPr>
        <p:spPr>
          <a:xfrm>
            <a:off x="6302829" y="3039134"/>
            <a:ext cx="182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diffusion…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9BC75-4F2C-C516-005E-E67FEF313745}"/>
              </a:ext>
            </a:extLst>
          </p:cNvPr>
          <p:cNvSpPr txBox="1"/>
          <p:nvPr/>
        </p:nvSpPr>
        <p:spPr>
          <a:xfrm>
            <a:off x="8126186" y="3006099"/>
            <a:ext cx="297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other sources such as solar radiation, sea ice formation, radiative cooling,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3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F73D-E19D-8B91-C41E-E0BD3937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Sources: Recall Lecture 2-2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E16CF-6530-0123-3798-0C99C6E4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86" y="1748527"/>
            <a:ext cx="7497434" cy="36792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3D0DA-8467-6A11-0059-AA4691CC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535496" cy="4667250"/>
          </a:xfrm>
        </p:spPr>
        <p:txBody>
          <a:bodyPr>
            <a:normAutofit/>
          </a:bodyPr>
          <a:lstStyle/>
          <a:p>
            <a:r>
              <a:rPr lang="en-US" dirty="0"/>
              <a:t>Near the equator, the ocean uptakes heat</a:t>
            </a:r>
          </a:p>
          <a:p>
            <a:pPr lvl="1"/>
            <a:r>
              <a:rPr lang="en-US" dirty="0"/>
              <a:t>Increased solar radiation at the equator</a:t>
            </a:r>
          </a:p>
          <a:p>
            <a:r>
              <a:rPr lang="en-US" dirty="0"/>
              <a:t>Near the poles, the ocean loses heat</a:t>
            </a:r>
          </a:p>
          <a:p>
            <a:pPr lvl="1"/>
            <a:r>
              <a:rPr lang="en-US" dirty="0"/>
              <a:t>Temperature decreases, density increases</a:t>
            </a:r>
          </a:p>
        </p:txBody>
      </p:sp>
    </p:spTree>
    <p:extLst>
      <p:ext uri="{BB962C8B-B14F-4D97-AF65-F5344CB8AC3E}">
        <p14:creationId xmlns:p14="http://schemas.microsoft.com/office/powerpoint/2010/main" val="334995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CD64-C719-9A4A-A542-91087ED8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CFB5B-8EA8-02A2-D285-BAC1EF7A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Describe how advection influences heat transport</a:t>
            </a:r>
          </a:p>
          <a:p>
            <a:pPr marL="514350" indent="-514350">
              <a:buAutoNum type="arabicPeriod"/>
            </a:pPr>
            <a:r>
              <a:rPr lang="en-US" dirty="0"/>
              <a:t>Distinguish between </a:t>
            </a:r>
            <a:r>
              <a:rPr lang="en-US" dirty="0" err="1"/>
              <a:t>Lagrangian</a:t>
            </a:r>
            <a:r>
              <a:rPr lang="en-US" dirty="0"/>
              <a:t> and Eulerian derivatives</a:t>
            </a:r>
          </a:p>
          <a:p>
            <a:pPr marL="514350" indent="-514350">
              <a:buAutoNum type="arabicPeriod"/>
            </a:pPr>
            <a:r>
              <a:rPr lang="en-US" dirty="0"/>
              <a:t>Write down the 3D equations for temperature and salinity that are used in ocean models</a:t>
            </a:r>
          </a:p>
          <a:p>
            <a:pPr marL="514350" indent="-514350">
              <a:buAutoNum type="arabicPeriod"/>
            </a:pPr>
            <a:r>
              <a:rPr lang="en-US" dirty="0"/>
              <a:t>Quantify northward heat advection in the Gulf Stream</a:t>
            </a:r>
          </a:p>
        </p:txBody>
      </p:sp>
    </p:spTree>
    <p:extLst>
      <p:ext uri="{BB962C8B-B14F-4D97-AF65-F5344CB8AC3E}">
        <p14:creationId xmlns:p14="http://schemas.microsoft.com/office/powerpoint/2010/main" val="285593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029E-F7EE-E88D-2195-7A35982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Ocean Salinity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CF8305-FF5F-C64C-38D2-FDD2C93E8459}"/>
                  </a:ext>
                </a:extLst>
              </p:cNvPr>
              <p:cNvSpPr txBox="1"/>
              <p:nvPr/>
            </p:nvSpPr>
            <p:spPr>
              <a:xfrm>
                <a:off x="1948543" y="1690688"/>
                <a:ext cx="7257284" cy="1111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CF8305-FF5F-C64C-38D2-FDD2C93E8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43" y="1690688"/>
                <a:ext cx="7257284" cy="1111651"/>
              </a:xfrm>
              <a:prstGeom prst="rect">
                <a:avLst/>
              </a:prstGeom>
              <a:blipFill>
                <a:blip r:embed="rId2"/>
                <a:stretch>
                  <a:fillRect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0D6F163-AB8E-7B3F-5009-0542A126601B}"/>
              </a:ext>
            </a:extLst>
          </p:cNvPr>
          <p:cNvSpPr txBox="1"/>
          <p:nvPr/>
        </p:nvSpPr>
        <p:spPr>
          <a:xfrm>
            <a:off x="838200" y="3016251"/>
            <a:ext cx="286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change in salinity at a given location is associated with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21A46-6885-E1C2-BA22-E0A8398E5B94}"/>
              </a:ext>
            </a:extLst>
          </p:cNvPr>
          <p:cNvSpPr txBox="1"/>
          <p:nvPr/>
        </p:nvSpPr>
        <p:spPr>
          <a:xfrm>
            <a:off x="838200" y="4679729"/>
            <a:ext cx="850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salinity equation is typically written in terms of the </a:t>
            </a:r>
            <a:r>
              <a:rPr lang="en-US" dirty="0" err="1"/>
              <a:t>Lagrangian</a:t>
            </a:r>
            <a:r>
              <a:rPr lang="en-US" dirty="0"/>
              <a:t> derivative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42D7AA-18E3-DF43-A785-4905C4646A43}"/>
                  </a:ext>
                </a:extLst>
              </p:cNvPr>
              <p:cNvSpPr txBox="1"/>
              <p:nvPr/>
            </p:nvSpPr>
            <p:spPr>
              <a:xfrm>
                <a:off x="1344386" y="5093732"/>
                <a:ext cx="7257284" cy="1111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42D7AA-18E3-DF43-A785-4905C4646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86" y="5093732"/>
                <a:ext cx="7257284" cy="1111651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11C9E21-C65B-3809-CE34-1150AAF288DE}"/>
              </a:ext>
            </a:extLst>
          </p:cNvPr>
          <p:cNvSpPr txBox="1"/>
          <p:nvPr/>
        </p:nvSpPr>
        <p:spPr>
          <a:xfrm>
            <a:off x="4272643" y="2848505"/>
            <a:ext cx="182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advected salinity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EA413-49CC-B864-37C3-7A87560D0FBD}"/>
              </a:ext>
            </a:extLst>
          </p:cNvPr>
          <p:cNvSpPr txBox="1"/>
          <p:nvPr/>
        </p:nvSpPr>
        <p:spPr>
          <a:xfrm>
            <a:off x="6302829" y="3039134"/>
            <a:ext cx="182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diffusion…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9BC75-4F2C-C516-005E-E67FEF313745}"/>
              </a:ext>
            </a:extLst>
          </p:cNvPr>
          <p:cNvSpPr txBox="1"/>
          <p:nvPr/>
        </p:nvSpPr>
        <p:spPr>
          <a:xfrm>
            <a:off x="8126186" y="3006099"/>
            <a:ext cx="297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other sources such as precipitation, evaporation, sea ice formation,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59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F73D-E19D-8B91-C41E-E0BD3937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Salinity Sources (Lecture 2-2)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CE72C-621E-D858-6CAD-891A6928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90" y="1413689"/>
            <a:ext cx="7977130" cy="451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588C0-4D1B-198D-A3B4-76BFD0A7A1DC}"/>
              </a:ext>
            </a:extLst>
          </p:cNvPr>
          <p:cNvSpPr txBox="1"/>
          <p:nvPr/>
        </p:nvSpPr>
        <p:spPr>
          <a:xfrm>
            <a:off x="5673687" y="1506022"/>
            <a:ext cx="17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Evaporation (E)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8CAF9-C8AF-46A7-A20C-5B8C81BD0399}"/>
              </a:ext>
            </a:extLst>
          </p:cNvPr>
          <p:cNvSpPr txBox="1"/>
          <p:nvPr/>
        </p:nvSpPr>
        <p:spPr>
          <a:xfrm>
            <a:off x="8679456" y="1413689"/>
            <a:ext cx="17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 (P)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05FF5-C8CC-817C-BD40-360574D57C40}"/>
              </a:ext>
            </a:extLst>
          </p:cNvPr>
          <p:cNvSpPr txBox="1"/>
          <p:nvPr/>
        </p:nvSpPr>
        <p:spPr>
          <a:xfrm>
            <a:off x="5955142" y="3816628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Runoff (R)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52D92-9265-065D-AA59-AC4BBD708C1D}"/>
              </a:ext>
            </a:extLst>
          </p:cNvPr>
          <p:cNvSpPr txBox="1"/>
          <p:nvPr/>
        </p:nvSpPr>
        <p:spPr>
          <a:xfrm>
            <a:off x="9031452" y="381662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– P – 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27EF84-9C82-9526-5483-C45D8D13C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81" y="1559803"/>
            <a:ext cx="3337192" cy="4933072"/>
          </a:xfrm>
        </p:spPr>
        <p:txBody>
          <a:bodyPr>
            <a:normAutofit/>
          </a:bodyPr>
          <a:lstStyle/>
          <a:p>
            <a:r>
              <a:rPr lang="en-US" dirty="0"/>
              <a:t>Near the equator, precipitation outweighs evaporation</a:t>
            </a:r>
          </a:p>
          <a:p>
            <a:r>
              <a:rPr lang="en-US" dirty="0"/>
              <a:t>In the gyres, evaporation is strong </a:t>
            </a:r>
          </a:p>
          <a:p>
            <a:r>
              <a:rPr lang="en-US" dirty="0"/>
              <a:t>Sea ice formation also increases salinity near the poles</a:t>
            </a:r>
          </a:p>
        </p:txBody>
      </p:sp>
    </p:spTree>
    <p:extLst>
      <p:ext uri="{BB962C8B-B14F-4D97-AF65-F5344CB8AC3E}">
        <p14:creationId xmlns:p14="http://schemas.microsoft.com/office/powerpoint/2010/main" val="87411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F73D-E19D-8B91-C41E-E0BD3937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1462-646F-31DE-5F4C-1C1C1383D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fundamental ingredients for our ocean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1771AE-B033-DAD0-15A7-D004D3602220}"/>
                  </a:ext>
                </a:extLst>
              </p:cNvPr>
              <p:cNvSpPr txBox="1"/>
              <p:nvPr/>
            </p:nvSpPr>
            <p:spPr>
              <a:xfrm>
                <a:off x="838200" y="2481161"/>
                <a:ext cx="7257284" cy="1266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1771AE-B033-DAD0-15A7-D004D3602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81161"/>
                <a:ext cx="7257284" cy="1266116"/>
              </a:xfrm>
              <a:prstGeom prst="rect">
                <a:avLst/>
              </a:prstGeom>
              <a:blipFill>
                <a:blip r:embed="rId2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A22C9-9E88-9F71-1D7B-D976ADC4CB95}"/>
                  </a:ext>
                </a:extLst>
              </p:cNvPr>
              <p:cNvSpPr txBox="1"/>
              <p:nvPr/>
            </p:nvSpPr>
            <p:spPr>
              <a:xfrm>
                <a:off x="495300" y="4001294"/>
                <a:ext cx="7257284" cy="11116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A22C9-9E88-9F71-1D7B-D976ADC4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4001294"/>
                <a:ext cx="7257284" cy="1111651"/>
              </a:xfrm>
              <a:prstGeom prst="rect">
                <a:avLst/>
              </a:prstGeom>
              <a:blipFill>
                <a:blip r:embed="rId3"/>
                <a:stretch>
                  <a:fillRect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79AD065-00B4-8771-F190-DDCB82E092FE}"/>
              </a:ext>
            </a:extLst>
          </p:cNvPr>
          <p:cNvSpPr txBox="1"/>
          <p:nvPr/>
        </p:nvSpPr>
        <p:spPr>
          <a:xfrm>
            <a:off x="7334116" y="2905780"/>
            <a:ext cx="239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Heat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1AFA0-8F20-CCC8-7874-4AECC5854E62}"/>
              </a:ext>
            </a:extLst>
          </p:cNvPr>
          <p:cNvSpPr txBox="1"/>
          <p:nvPr/>
        </p:nvSpPr>
        <p:spPr>
          <a:xfrm>
            <a:off x="7334116" y="4390546"/>
            <a:ext cx="2776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Salinity Equation</a:t>
            </a:r>
          </a:p>
        </p:txBody>
      </p:sp>
    </p:spTree>
    <p:extLst>
      <p:ext uri="{BB962C8B-B14F-4D97-AF65-F5344CB8AC3E}">
        <p14:creationId xmlns:p14="http://schemas.microsoft.com/office/powerpoint/2010/main" val="1338502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3B0C-370A-94E7-DE92-2708BEBF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Activity: Advection in the Gulf Stream</a:t>
            </a:r>
          </a:p>
        </p:txBody>
      </p:sp>
    </p:spTree>
    <p:extLst>
      <p:ext uri="{BB962C8B-B14F-4D97-AF65-F5344CB8AC3E}">
        <p14:creationId xmlns:p14="http://schemas.microsoft.com/office/powerpoint/2010/main" val="89796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EC87-7C03-A875-BDF6-537B6ED2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Exploration of Heat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1746-708A-38C5-11D2-F88BC7E2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63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rod starts at 10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E5DD111-7AA9-4C2C-5CB0-66F7002B6694}"/>
              </a:ext>
            </a:extLst>
          </p:cNvPr>
          <p:cNvSpPr/>
          <p:nvPr/>
        </p:nvSpPr>
        <p:spPr>
          <a:xfrm rot="5400000">
            <a:off x="5925627" y="-1900922"/>
            <a:ext cx="340745" cy="9247755"/>
          </a:xfrm>
          <a:prstGeom prst="can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F67F35-803B-4586-FCBA-513EB5B535B2}"/>
              </a:ext>
            </a:extLst>
          </p:cNvPr>
          <p:cNvSpPr txBox="1">
            <a:spLocks/>
          </p:cNvSpPr>
          <p:nvPr/>
        </p:nvSpPr>
        <p:spPr>
          <a:xfrm>
            <a:off x="838200" y="3447100"/>
            <a:ext cx="10721455" cy="734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then we hit it with a blow torch so its warmer in the middle at 12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833D999C-086A-527F-FA8C-F48EDB494234}"/>
              </a:ext>
            </a:extLst>
          </p:cNvPr>
          <p:cNvSpPr/>
          <p:nvPr/>
        </p:nvSpPr>
        <p:spPr>
          <a:xfrm rot="5400000">
            <a:off x="5925625" y="-251024"/>
            <a:ext cx="340745" cy="9247755"/>
          </a:xfrm>
          <a:prstGeom prst="can">
            <a:avLst/>
          </a:prstGeom>
          <a:gradFill flip="none" rotWithShape="1">
            <a:gsLst>
              <a:gs pos="28000">
                <a:srgbClr val="808080"/>
              </a:gs>
              <a:gs pos="74000">
                <a:schemeClr val="bg1">
                  <a:lumMod val="50000"/>
                  <a:lumOff val="50000"/>
                </a:schemeClr>
              </a:gs>
              <a:gs pos="77000">
                <a:schemeClr val="bg1">
                  <a:lumMod val="50000"/>
                  <a:lumOff val="50000"/>
                </a:schemeClr>
              </a:gs>
              <a:gs pos="47000">
                <a:srgbClr val="8A3342">
                  <a:lumMod val="98795"/>
                  <a:lumOff val="1205"/>
                </a:srgbClr>
              </a:gs>
              <a:gs pos="0">
                <a:schemeClr val="bg1">
                  <a:lumMod val="50000"/>
                  <a:lumOff val="50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54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782158-1C3F-5D13-F619-6D2C806CF636}"/>
              </a:ext>
            </a:extLst>
          </p:cNvPr>
          <p:cNvSpPr txBox="1">
            <a:spLocks/>
          </p:cNvSpPr>
          <p:nvPr/>
        </p:nvSpPr>
        <p:spPr>
          <a:xfrm>
            <a:off x="1294828" y="5383972"/>
            <a:ext cx="9602340" cy="12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How does the temperature evolve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275371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A99B-22CC-E1EE-2F94-69BCB272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2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Thermodynamics in 1D</a:t>
            </a:r>
          </a:p>
        </p:txBody>
      </p:sp>
    </p:spTree>
    <p:extLst>
      <p:ext uri="{BB962C8B-B14F-4D97-AF65-F5344CB8AC3E}">
        <p14:creationId xmlns:p14="http://schemas.microsoft.com/office/powerpoint/2010/main" val="132032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148C-0C6B-BBE4-07DC-DD3F617A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Reconsidering diffusion in a fluid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14D78EA-9F22-1B7A-D46F-BEE07D09DC6E}"/>
              </a:ext>
            </a:extLst>
          </p:cNvPr>
          <p:cNvSpPr/>
          <p:nvPr/>
        </p:nvSpPr>
        <p:spPr>
          <a:xfrm>
            <a:off x="1085620" y="2019210"/>
            <a:ext cx="10020759" cy="46270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80023B3-0C09-6B37-4082-00DB20541BB4}"/>
              </a:ext>
            </a:extLst>
          </p:cNvPr>
          <p:cNvSpPr/>
          <p:nvPr/>
        </p:nvSpPr>
        <p:spPr>
          <a:xfrm>
            <a:off x="5765352" y="2019210"/>
            <a:ext cx="661294" cy="462708"/>
          </a:xfrm>
          <a:prstGeom prst="cube">
            <a:avLst/>
          </a:prstGeom>
          <a:solidFill>
            <a:srgbClr val="8A3342">
              <a:alpha val="4903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02ED8F-E235-D5A3-229A-EABD23F49AC2}"/>
                  </a:ext>
                </a:extLst>
              </p:cNvPr>
              <p:cNvSpPr txBox="1"/>
              <p:nvPr/>
            </p:nvSpPr>
            <p:spPr>
              <a:xfrm>
                <a:off x="5141443" y="4020284"/>
                <a:ext cx="1909112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02ED8F-E235-D5A3-229A-EABD23F49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43" y="4020284"/>
                <a:ext cx="1909112" cy="864596"/>
              </a:xfrm>
              <a:prstGeom prst="rect">
                <a:avLst/>
              </a:prstGeom>
              <a:blipFill>
                <a:blip r:embed="rId3"/>
                <a:stretch>
                  <a:fillRect l="-3947" t="-2899" r="-657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672292-0B9F-6CF1-C263-FEEEAA8BF052}"/>
              </a:ext>
            </a:extLst>
          </p:cNvPr>
          <p:cNvSpPr txBox="1"/>
          <p:nvPr/>
        </p:nvSpPr>
        <p:spPr>
          <a:xfrm>
            <a:off x="1085620" y="3365531"/>
            <a:ext cx="945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Heat diffuses from one cube to another given by the diffusion equation: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ECDAF0-B104-A35E-46C7-54CA9CA06025}"/>
              </a:ext>
            </a:extLst>
          </p:cNvPr>
          <p:cNvCxnSpPr>
            <a:cxnSpLocks/>
          </p:cNvCxnSpPr>
          <p:nvPr/>
        </p:nvCxnSpPr>
        <p:spPr>
          <a:xfrm>
            <a:off x="6124980" y="2278525"/>
            <a:ext cx="603332" cy="0"/>
          </a:xfrm>
          <a:prstGeom prst="straightConnector1">
            <a:avLst/>
          </a:prstGeom>
          <a:ln w="31750">
            <a:solidFill>
              <a:schemeClr val="bg1"/>
            </a:solidFill>
            <a:headEnd type="triangle"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AF4310-E51F-E215-30BE-7F798387C407}"/>
              </a:ext>
            </a:extLst>
          </p:cNvPr>
          <p:cNvCxnSpPr>
            <a:cxnSpLocks/>
          </p:cNvCxnSpPr>
          <p:nvPr/>
        </p:nvCxnSpPr>
        <p:spPr>
          <a:xfrm>
            <a:off x="5345372" y="2278525"/>
            <a:ext cx="603332" cy="0"/>
          </a:xfrm>
          <a:prstGeom prst="straightConnector1">
            <a:avLst/>
          </a:prstGeom>
          <a:ln w="31750">
            <a:solidFill>
              <a:schemeClr val="bg1"/>
            </a:solidFill>
            <a:headEnd type="triangle" w="sm" len="med"/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046B-E0F2-1986-04E9-A70EBA672D11}"/>
              </a:ext>
            </a:extLst>
          </p:cNvPr>
          <p:cNvSpPr txBox="1"/>
          <p:nvPr/>
        </p:nvSpPr>
        <p:spPr>
          <a:xfrm>
            <a:off x="1085620" y="5284694"/>
            <a:ext cx="512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 assumption: No water movement</a:t>
            </a:r>
          </a:p>
        </p:txBody>
      </p:sp>
    </p:spTree>
    <p:extLst>
      <p:ext uri="{BB962C8B-B14F-4D97-AF65-F5344CB8AC3E}">
        <p14:creationId xmlns:p14="http://schemas.microsoft.com/office/powerpoint/2010/main" val="234785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148C-0C6B-BBE4-07DC-DD3F617A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This: A Slanted Ramp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14D78EA-9F22-1B7A-D46F-BEE07D09DC6E}"/>
              </a:ext>
            </a:extLst>
          </p:cNvPr>
          <p:cNvSpPr/>
          <p:nvPr/>
        </p:nvSpPr>
        <p:spPr>
          <a:xfrm rot="537467">
            <a:off x="976437" y="2796538"/>
            <a:ext cx="10020759" cy="46270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80023B3-0C09-6B37-4082-00DB20541BB4}"/>
              </a:ext>
            </a:extLst>
          </p:cNvPr>
          <p:cNvSpPr/>
          <p:nvPr/>
        </p:nvSpPr>
        <p:spPr>
          <a:xfrm rot="550287">
            <a:off x="5738057" y="2810186"/>
            <a:ext cx="661294" cy="462708"/>
          </a:xfrm>
          <a:prstGeom prst="cube">
            <a:avLst/>
          </a:prstGeom>
          <a:solidFill>
            <a:srgbClr val="8A3342">
              <a:alpha val="4903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CA8730-92D9-0210-6B9F-9E3AC2E61BFD}"/>
              </a:ext>
            </a:extLst>
          </p:cNvPr>
          <p:cNvCxnSpPr>
            <a:cxnSpLocks/>
          </p:cNvCxnSpPr>
          <p:nvPr/>
        </p:nvCxnSpPr>
        <p:spPr>
          <a:xfrm>
            <a:off x="5995913" y="2369843"/>
            <a:ext cx="1542197" cy="226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2E556C-51FA-94E3-0ADF-8A067BBD9FC5}"/>
              </a:ext>
            </a:extLst>
          </p:cNvPr>
          <p:cNvSpPr txBox="1"/>
          <p:nvPr/>
        </p:nvSpPr>
        <p:spPr>
          <a:xfrm>
            <a:off x="4264248" y="1478639"/>
            <a:ext cx="627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Slanted ramp induces a background velocity </a:t>
            </a:r>
            <a:r>
              <a:rPr lang="en-US" sz="2400" b="1" dirty="0"/>
              <a:t>u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507F9-8518-2602-3D98-C58DB1605E02}"/>
              </a:ext>
            </a:extLst>
          </p:cNvPr>
          <p:cNvSpPr txBox="1"/>
          <p:nvPr/>
        </p:nvSpPr>
        <p:spPr>
          <a:xfrm>
            <a:off x="6640260" y="21333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66E5F-9A73-D28A-342C-13D9C727D069}"/>
                  </a:ext>
                </a:extLst>
              </p:cNvPr>
              <p:cNvSpPr txBox="1"/>
              <p:nvPr/>
            </p:nvSpPr>
            <p:spPr>
              <a:xfrm>
                <a:off x="5141444" y="5074036"/>
                <a:ext cx="1957202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66E5F-9A73-D28A-342C-13D9C727D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44" y="5074036"/>
                <a:ext cx="1957202" cy="864596"/>
              </a:xfrm>
              <a:prstGeom prst="rect">
                <a:avLst/>
              </a:prstGeom>
              <a:blipFill>
                <a:blip r:embed="rId3"/>
                <a:stretch>
                  <a:fillRect l="-3226" t="-2899" r="-709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6DF3D7-7691-E6F5-F807-E1D7326D7737}"/>
              </a:ext>
            </a:extLst>
          </p:cNvPr>
          <p:cNvSpPr txBox="1"/>
          <p:nvPr/>
        </p:nvSpPr>
        <p:spPr>
          <a:xfrm>
            <a:off x="838200" y="3857526"/>
            <a:ext cx="9543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we follow our parcel along its flow,</a:t>
            </a:r>
          </a:p>
          <a:p>
            <a:r>
              <a:rPr lang="en-US" sz="2400" dirty="0"/>
              <a:t>heat diffuses from one cube to another given by the diffusion equation: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21CDC0-E581-E670-00A6-04FB15CE6DC7}"/>
              </a:ext>
            </a:extLst>
          </p:cNvPr>
          <p:cNvCxnSpPr>
            <a:cxnSpLocks/>
          </p:cNvCxnSpPr>
          <p:nvPr/>
        </p:nvCxnSpPr>
        <p:spPr>
          <a:xfrm flipV="1">
            <a:off x="4121624" y="5620893"/>
            <a:ext cx="842399" cy="253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9EC009-F7CE-100D-D5A6-9BBD991F22EF}"/>
              </a:ext>
            </a:extLst>
          </p:cNvPr>
          <p:cNvSpPr txBox="1"/>
          <p:nvPr/>
        </p:nvSpPr>
        <p:spPr>
          <a:xfrm>
            <a:off x="1296162" y="5846544"/>
            <a:ext cx="351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symbol D indicates we are following along the fluid flow</a:t>
            </a:r>
          </a:p>
        </p:txBody>
      </p:sp>
    </p:spTree>
    <p:extLst>
      <p:ext uri="{BB962C8B-B14F-4D97-AF65-F5344CB8AC3E}">
        <p14:creationId xmlns:p14="http://schemas.microsoft.com/office/powerpoint/2010/main" val="273296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BA9B-8392-D61E-4354-770949C6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7BD05-8804-6199-D3D9-C8F8B6289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2794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u="sng" dirty="0" err="1"/>
              <a:t>Lagrangian</a:t>
            </a:r>
            <a:r>
              <a:rPr lang="en-US" dirty="0"/>
              <a:t> derivative measures how a property changes through time </a:t>
            </a:r>
            <a:r>
              <a:rPr lang="en-US" i="1" dirty="0"/>
              <a:t>along the path of fluid flow</a:t>
            </a:r>
          </a:p>
          <a:p>
            <a:r>
              <a:rPr lang="en-US" dirty="0"/>
              <a:t>Drifters in the ocean follow ocean currents </a:t>
            </a:r>
          </a:p>
        </p:txBody>
      </p:sp>
      <p:pic>
        <p:nvPicPr>
          <p:cNvPr id="4" name="Picture 2" descr="Home - Lagrangian Drifter Lab">
            <a:extLst>
              <a:ext uri="{FF2B5EF4-FFF2-40B4-BE49-F238E27FC236}">
                <a16:creationId xmlns:a16="http://schemas.microsoft.com/office/drawing/2014/main" id="{12532756-B463-2B98-6A04-8DFA1497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056" y="1690688"/>
            <a:ext cx="7057292" cy="36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B80C4-B799-A597-D9D2-6ABD5F627492}"/>
              </a:ext>
            </a:extLst>
          </p:cNvPr>
          <p:cNvSpPr txBox="1"/>
          <p:nvPr/>
        </p:nvSpPr>
        <p:spPr>
          <a:xfrm>
            <a:off x="6241571" y="5320415"/>
            <a:ext cx="441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Drifting Buoy a.k.a. a ”</a:t>
            </a:r>
            <a:r>
              <a:rPr lang="en-US" dirty="0" err="1"/>
              <a:t>Lagrangian</a:t>
            </a:r>
            <a:r>
              <a:rPr lang="en-US" dirty="0"/>
              <a:t> Drifter”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8C3BC-3DDC-FAA2-4E66-CFC076BB7FB6}"/>
              </a:ext>
            </a:extLst>
          </p:cNvPr>
          <p:cNvSpPr txBox="1"/>
          <p:nvPr/>
        </p:nvSpPr>
        <p:spPr>
          <a:xfrm>
            <a:off x="32658" y="642620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the LDL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7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2AF-2495-FE9D-A0F8-68D0886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Drifters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D525-0A00-4693-3400-CCAEC9A5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324A5C-128F-CB86-0E50-03B61A92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1325016"/>
            <a:ext cx="10956471" cy="48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C7399-F272-D57E-C839-97346E31122B}"/>
              </a:ext>
            </a:extLst>
          </p:cNvPr>
          <p:cNvSpPr txBox="1"/>
          <p:nvPr/>
        </p:nvSpPr>
        <p:spPr>
          <a:xfrm>
            <a:off x="3228667" y="6176963"/>
            <a:ext cx="617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Lagrangian</a:t>
            </a:r>
            <a:r>
              <a:rPr lang="en-US" dirty="0"/>
              <a:t> drifters reveal the mean flow speeds in the ocean</a:t>
            </a:r>
          </a:p>
        </p:txBody>
      </p:sp>
    </p:spTree>
    <p:extLst>
      <p:ext uri="{BB962C8B-B14F-4D97-AF65-F5344CB8AC3E}">
        <p14:creationId xmlns:p14="http://schemas.microsoft.com/office/powerpoint/2010/main" val="170026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148C-0C6B-BBE4-07DC-DD3F617A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This: A Slanted Ramp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14D78EA-9F22-1B7A-D46F-BEE07D09DC6E}"/>
              </a:ext>
            </a:extLst>
          </p:cNvPr>
          <p:cNvSpPr/>
          <p:nvPr/>
        </p:nvSpPr>
        <p:spPr>
          <a:xfrm rot="537467">
            <a:off x="976437" y="2796538"/>
            <a:ext cx="10020759" cy="46270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80023B3-0C09-6B37-4082-00DB20541BB4}"/>
              </a:ext>
            </a:extLst>
          </p:cNvPr>
          <p:cNvSpPr/>
          <p:nvPr/>
        </p:nvSpPr>
        <p:spPr>
          <a:xfrm rot="550287">
            <a:off x="3878906" y="2540557"/>
            <a:ext cx="1024501" cy="462708"/>
          </a:xfrm>
          <a:prstGeom prst="cube">
            <a:avLst/>
          </a:prstGeom>
          <a:gradFill>
            <a:gsLst>
              <a:gs pos="68000">
                <a:srgbClr val="8A3342"/>
              </a:gs>
              <a:gs pos="100000">
                <a:srgbClr val="8A3342">
                  <a:lumMod val="98795"/>
                  <a:lumOff val="1205"/>
                </a:srgbClr>
              </a:gs>
              <a:gs pos="0">
                <a:schemeClr val="bg1">
                  <a:lumMod val="50000"/>
                  <a:lumOff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CA8730-92D9-0210-6B9F-9E3AC2E61BFD}"/>
              </a:ext>
            </a:extLst>
          </p:cNvPr>
          <p:cNvCxnSpPr>
            <a:cxnSpLocks/>
          </p:cNvCxnSpPr>
          <p:nvPr/>
        </p:nvCxnSpPr>
        <p:spPr>
          <a:xfrm>
            <a:off x="5995913" y="2369843"/>
            <a:ext cx="1542197" cy="226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2E556C-51FA-94E3-0ADF-8A067BBD9FC5}"/>
              </a:ext>
            </a:extLst>
          </p:cNvPr>
          <p:cNvSpPr txBox="1"/>
          <p:nvPr/>
        </p:nvSpPr>
        <p:spPr>
          <a:xfrm>
            <a:off x="4264248" y="1478639"/>
            <a:ext cx="627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Slanted ramp induces a background velocity </a:t>
            </a:r>
            <a:r>
              <a:rPr lang="en-US" sz="2400" b="1" dirty="0"/>
              <a:t>u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507F9-8518-2602-3D98-C58DB1605E02}"/>
              </a:ext>
            </a:extLst>
          </p:cNvPr>
          <p:cNvSpPr txBox="1"/>
          <p:nvPr/>
        </p:nvSpPr>
        <p:spPr>
          <a:xfrm>
            <a:off x="6640260" y="213339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66E5F-9A73-D28A-342C-13D9C727D069}"/>
                  </a:ext>
                </a:extLst>
              </p:cNvPr>
              <p:cNvSpPr txBox="1"/>
              <p:nvPr/>
            </p:nvSpPr>
            <p:spPr>
              <a:xfrm>
                <a:off x="5848400" y="5015301"/>
                <a:ext cx="495199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D66E5F-9A73-D28A-342C-13D9C727D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400" y="5015301"/>
                <a:ext cx="495199" cy="819263"/>
              </a:xfrm>
              <a:prstGeom prst="rect">
                <a:avLst/>
              </a:prstGeom>
              <a:blipFill>
                <a:blip r:embed="rId3"/>
                <a:stretch>
                  <a:fillRect l="-17500" t="-1538" r="-15000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DF3D7-7691-E6F5-F807-E1D7326D7737}"/>
                  </a:ext>
                </a:extLst>
              </p:cNvPr>
              <p:cNvSpPr txBox="1"/>
              <p:nvPr/>
            </p:nvSpPr>
            <p:spPr>
              <a:xfrm>
                <a:off x="838200" y="4295105"/>
                <a:ext cx="91170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Question: What is the change in temperature at a given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?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DF3D7-7691-E6F5-F807-E1D7326D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95105"/>
                <a:ext cx="9117048" cy="461665"/>
              </a:xfrm>
              <a:prstGeom prst="rect">
                <a:avLst/>
              </a:prstGeom>
              <a:blipFill>
                <a:blip r:embed="rId4"/>
                <a:stretch>
                  <a:fillRect l="-1114" t="-10811" r="-13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8CEF9-EE01-47FA-69C1-B26E28387E12}"/>
                  </a:ext>
                </a:extLst>
              </p:cNvPr>
              <p:cNvSpPr txBox="1"/>
              <p:nvPr/>
            </p:nvSpPr>
            <p:spPr>
              <a:xfrm>
                <a:off x="6767011" y="3616028"/>
                <a:ext cx="612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8CEF9-EE01-47FA-69C1-B26E2838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11" y="3616028"/>
                <a:ext cx="612796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4F697-0F78-AC7D-2AF1-137A9E50505F}"/>
              </a:ext>
            </a:extLst>
          </p:cNvPr>
          <p:cNvCxnSpPr/>
          <p:nvPr/>
        </p:nvCxnSpPr>
        <p:spPr>
          <a:xfrm>
            <a:off x="6959578" y="3429000"/>
            <a:ext cx="0" cy="2627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B060DF-10DF-AF4E-6B5F-55AD9F8439D8}"/>
              </a:ext>
            </a:extLst>
          </p:cNvPr>
          <p:cNvCxnSpPr>
            <a:cxnSpLocks/>
          </p:cNvCxnSpPr>
          <p:nvPr/>
        </p:nvCxnSpPr>
        <p:spPr>
          <a:xfrm flipV="1">
            <a:off x="4896451" y="5285747"/>
            <a:ext cx="842399" cy="253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DD9E2-84FF-BA52-4D70-C21E946ACD39}"/>
                  </a:ext>
                </a:extLst>
              </p:cNvPr>
              <p:cNvSpPr txBox="1"/>
              <p:nvPr/>
            </p:nvSpPr>
            <p:spPr>
              <a:xfrm>
                <a:off x="2070989" y="5511398"/>
                <a:ext cx="35177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dirty="0"/>
                  <a:t> indicates we are considering the derivative at a given location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6DD9E2-84FF-BA52-4D70-C21E946AC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989" y="5511398"/>
                <a:ext cx="3517736" cy="923330"/>
              </a:xfrm>
              <a:prstGeom prst="rect">
                <a:avLst/>
              </a:prstGeom>
              <a:blipFill>
                <a:blip r:embed="rId6"/>
                <a:stretch>
                  <a:fillRect l="-1799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be 7">
            <a:extLst>
              <a:ext uri="{FF2B5EF4-FFF2-40B4-BE49-F238E27FC236}">
                <a16:creationId xmlns:a16="http://schemas.microsoft.com/office/drawing/2014/main" id="{7B6F589A-852A-BF3C-F37C-3D30EEA0E553}"/>
              </a:ext>
            </a:extLst>
          </p:cNvPr>
          <p:cNvSpPr/>
          <p:nvPr/>
        </p:nvSpPr>
        <p:spPr>
          <a:xfrm rot="550287">
            <a:off x="4777243" y="2678006"/>
            <a:ext cx="1024501" cy="462708"/>
          </a:xfrm>
          <a:prstGeom prst="cube">
            <a:avLst/>
          </a:prstGeom>
          <a:gradFill>
            <a:gsLst>
              <a:gs pos="14000">
                <a:srgbClr val="8A3342"/>
              </a:gs>
              <a:gs pos="0">
                <a:srgbClr val="8A3342">
                  <a:lumMod val="98795"/>
                  <a:lumOff val="1205"/>
                </a:srgbClr>
              </a:gs>
              <a:gs pos="100000">
                <a:schemeClr val="bg1">
                  <a:lumMod val="50000"/>
                  <a:lumOff val="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9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2098</TotalTime>
  <Words>953</Words>
  <Application>Microsoft Macintosh PowerPoint</Application>
  <PresentationFormat>Widescreen</PresentationFormat>
  <Paragraphs>130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Office Theme</vt:lpstr>
      <vt:lpstr>Lesson 8-1 Thermodynamics</vt:lpstr>
      <vt:lpstr>Learning Objectives</vt:lpstr>
      <vt:lpstr>Previous Exploration of Heat</vt:lpstr>
      <vt:lpstr>Thermodynamics in 1D</vt:lpstr>
      <vt:lpstr>Reconsidering diffusion in a fluid</vt:lpstr>
      <vt:lpstr>Consider This: A Slanted Ramp</vt:lpstr>
      <vt:lpstr>Lagrangian Derivative</vt:lpstr>
      <vt:lpstr>Ocean Drifters</vt:lpstr>
      <vt:lpstr>Consider This: A Slanted Ramp</vt:lpstr>
      <vt:lpstr>Eulerian Derivative</vt:lpstr>
      <vt:lpstr>Consider This: A Slanted Ramp</vt:lpstr>
      <vt:lpstr>The Lagrangian Derivative</vt:lpstr>
      <vt:lpstr>Thermodynamics in 3D</vt:lpstr>
      <vt:lpstr>Consider a small cube of water </vt:lpstr>
      <vt:lpstr>Total Derivative in 3D</vt:lpstr>
      <vt:lpstr>The Ocean Heat Equation</vt:lpstr>
      <vt:lpstr>Potential Temperature</vt:lpstr>
      <vt:lpstr>The Ocean Heat Equation (Revised)</vt:lpstr>
      <vt:lpstr>Heat Sources: Recall Lecture 2-2</vt:lpstr>
      <vt:lpstr>The Ocean Salinity Equation</vt:lpstr>
      <vt:lpstr>Salinity Sources (Lecture 2-2)</vt:lpstr>
      <vt:lpstr>Key Takeaway</vt:lpstr>
      <vt:lpstr>Activity: Advection in the Gulf Stream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Wood</dc:creator>
  <cp:lastModifiedBy>Mike Wood</cp:lastModifiedBy>
  <cp:revision>59</cp:revision>
  <dcterms:created xsi:type="dcterms:W3CDTF">2024-05-27T21:04:52Z</dcterms:created>
  <dcterms:modified xsi:type="dcterms:W3CDTF">2025-03-11T18:41:08Z</dcterms:modified>
</cp:coreProperties>
</file>